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147308068" r:id="rId2"/>
    <p:sldId id="2147308078" r:id="rId3"/>
    <p:sldId id="2147469462" r:id="rId4"/>
    <p:sldId id="2147308079" r:id="rId5"/>
    <p:sldId id="2147308076" r:id="rId6"/>
    <p:sldId id="2147469463" r:id="rId7"/>
    <p:sldId id="2147308077" r:id="rId8"/>
    <p:sldId id="2134804422" r:id="rId9"/>
    <p:sldId id="21474694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wmf>
</file>

<file path=ppt/media/image2.svg>
</file>

<file path=ppt/media/image3.png>
</file>

<file path=ppt/media/image4.png>
</file>

<file path=ppt/media/image5.sv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CE2C3D-E3F7-42E0-8758-00A1E58F3DD2}" type="datetimeFigureOut">
              <a:rPr lang="en-IN" smtClean="0"/>
              <a:t>09-05-2024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E379C-273C-4E3E-8D4C-CC218CE8CB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853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6B86D8E4-D42C-4BA4-8C3D-EE6E0354EA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81" y="0"/>
            <a:ext cx="12189038" cy="68580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Graphic 45">
            <a:extLst>
              <a:ext uri="{FF2B5EF4-FFF2-40B4-BE49-F238E27FC236}">
                <a16:creationId xmlns:a16="http://schemas.microsoft.com/office/drawing/2014/main" id="{D07C659E-3F10-46E2-9676-61137FD9384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4146" y="571501"/>
            <a:ext cx="1191743" cy="650875"/>
          </a:xfrm>
          <a:prstGeom prst="rect">
            <a:avLst/>
          </a:prstGeom>
        </p:spPr>
      </p:pic>
      <p:sp>
        <p:nvSpPr>
          <p:cNvPr id="47" name="Title 1">
            <a:extLst>
              <a:ext uri="{FF2B5EF4-FFF2-40B4-BE49-F238E27FC236}">
                <a16:creationId xmlns:a16="http://schemas.microsoft.com/office/drawing/2014/main" id="{0131F459-E553-4CE6-92F0-91E2F09BA9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3668" y="2317750"/>
            <a:ext cx="4048605" cy="2120900"/>
          </a:xfrm>
        </p:spPr>
        <p:txBody>
          <a:bodyPr anchor="ctr" anchorCtr="0">
            <a:noAutofit/>
          </a:bodyPr>
          <a:lstStyle>
            <a:lvl1pPr>
              <a:defRPr sz="366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00FE735E-E3CF-4086-AF37-051864E157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3668" y="4578350"/>
            <a:ext cx="4048605" cy="7620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333">
                <a:solidFill>
                  <a:schemeClr val="bg1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9" name="Footer Placeholder 4">
            <a:extLst>
              <a:ext uri="{FF2B5EF4-FFF2-40B4-BE49-F238E27FC236}">
                <a16:creationId xmlns:a16="http://schemas.microsoft.com/office/drawing/2014/main" id="{C589DB86-4B07-4158-9A0E-2A50E747053D}"/>
              </a:ext>
            </a:extLst>
          </p:cNvPr>
          <p:cNvSpPr txBox="1">
            <a:spLocks/>
          </p:cNvSpPr>
          <p:nvPr userDrawn="1"/>
        </p:nvSpPr>
        <p:spPr>
          <a:xfrm>
            <a:off x="571483" y="6407493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17" dirty="0">
                <a:solidFill>
                  <a:schemeClr val="tx1"/>
                </a:solidFill>
              </a:rPr>
              <a:t>© 2021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19375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333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1500" y="533136"/>
            <a:ext cx="5334000" cy="11813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03C7D0F0-10D5-4191-B6F4-99306F468FEF}" type="datetime4">
              <a:rPr lang="en-US" sz="917" b="0" smtClean="0">
                <a:solidFill>
                  <a:schemeClr val="tx1"/>
                </a:solidFill>
              </a:rPr>
              <a:pPr algn="r" defTabSz="683921">
                <a:spcBef>
                  <a:spcPct val="50000"/>
                </a:spcBef>
              </a:pPr>
              <a:t>May 9, 2024</a:t>
            </a:fld>
            <a:endParaRPr lang="en-US" sz="917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18E29826-F105-4F77-B977-03F4A4723A21}" type="slidenum">
              <a:rPr lang="en-US" sz="917" b="1" smtClean="0">
                <a:solidFill>
                  <a:schemeClr val="tx1"/>
                </a:solidFill>
              </a:rPr>
              <a:pPr algn="r" defTabSz="683921">
                <a:spcBef>
                  <a:spcPct val="50000"/>
                </a:spcBef>
              </a:pPr>
              <a:t>‹#›</a:t>
            </a:fld>
            <a:endParaRPr lang="en-US" sz="917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476500" y="6317033"/>
            <a:ext cx="3429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17" dirty="0"/>
              <a:t>© 2021 DXC Technology Company. All rights reserved.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571500" y="1714499"/>
            <a:ext cx="5334000" cy="42677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4" name="Graphic 43">
            <a:extLst>
              <a:ext uri="{FF2B5EF4-FFF2-40B4-BE49-F238E27FC236}">
                <a16:creationId xmlns:a16="http://schemas.microsoft.com/office/drawing/2014/main" id="{C091593C-4446-42A7-AA75-762280E3CD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1500" y="6317031"/>
            <a:ext cx="1905000" cy="21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069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571500" y="1714500"/>
            <a:ext cx="9334500" cy="4267729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4500">
                <a:solidFill>
                  <a:schemeClr val="accent1"/>
                </a:solidFill>
              </a:defRPr>
            </a:lvl1pPr>
            <a:lvl2pPr marL="0" indent="0">
              <a:spcBef>
                <a:spcPts val="750"/>
              </a:spcBef>
              <a:buFontTx/>
              <a:buNone/>
              <a:defRPr/>
            </a:lvl2pPr>
            <a:lvl3pPr marL="0" indent="0">
              <a:spcBef>
                <a:spcPts val="750"/>
              </a:spcBef>
              <a:buFontTx/>
              <a:buNone/>
              <a:defRPr/>
            </a:lvl3pPr>
            <a:lvl4pPr marL="0" indent="0">
              <a:spcBef>
                <a:spcPts val="750"/>
              </a:spcBef>
              <a:buFontTx/>
              <a:buNone/>
              <a:defRPr/>
            </a:lvl4pPr>
            <a:lvl5pPr marL="0" indent="0">
              <a:spcBef>
                <a:spcPts val="750"/>
              </a:spcBef>
              <a:buFontTx/>
              <a:buNone/>
              <a:defRPr/>
            </a:lvl5pPr>
            <a:lvl6pPr marL="0" indent="0">
              <a:spcBef>
                <a:spcPts val="750"/>
              </a:spcBef>
              <a:buFontTx/>
              <a:buNone/>
              <a:defRPr baseline="0"/>
            </a:lvl6pPr>
            <a:lvl7pPr marL="0" indent="0">
              <a:spcBef>
                <a:spcPts val="750"/>
              </a:spcBef>
              <a:buFontTx/>
              <a:buNone/>
              <a:defRPr baseline="0"/>
            </a:lvl7pPr>
            <a:lvl8pPr marL="0" indent="0">
              <a:spcBef>
                <a:spcPts val="750"/>
              </a:spcBef>
              <a:buFontTx/>
              <a:buNone/>
              <a:defRPr baseline="0"/>
            </a:lvl8pPr>
            <a:lvl9pPr marL="0" indent="0">
              <a:spcBef>
                <a:spcPts val="75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3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9198B72-5069-45E9-8881-7A29D176F1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4" y="0"/>
            <a:ext cx="12188052" cy="685800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03C7D0F0-10D5-4191-B6F4-99306F468FEF}" type="datetime4">
              <a:rPr lang="en-US" sz="917" b="0" smtClean="0">
                <a:solidFill>
                  <a:schemeClr val="bg1"/>
                </a:solidFill>
              </a:rPr>
              <a:pPr algn="r" defTabSz="683921">
                <a:spcBef>
                  <a:spcPct val="50000"/>
                </a:spcBef>
              </a:pPr>
              <a:t>May 9, 2024</a:t>
            </a:fld>
            <a:endParaRPr lang="en-US" sz="917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18E29826-F105-4F77-B977-03F4A4723A21}" type="slidenum">
              <a:rPr lang="en-US" sz="917" b="1" smtClean="0">
                <a:solidFill>
                  <a:schemeClr val="bg1"/>
                </a:solidFill>
              </a:rPr>
              <a:pPr algn="r" defTabSz="683921">
                <a:spcBef>
                  <a:spcPct val="50000"/>
                </a:spcBef>
              </a:pPr>
              <a:t>‹#›</a:t>
            </a:fld>
            <a:endParaRPr lang="en-US" sz="917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00500" y="6317033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17" dirty="0">
                <a:solidFill>
                  <a:schemeClr val="bg1"/>
                </a:solidFill>
              </a:rPr>
              <a:t>© 2021 DXC Technology Company. All rights reserved.</a:t>
            </a:r>
          </a:p>
        </p:txBody>
      </p:sp>
      <p:sp>
        <p:nvSpPr>
          <p:cNvPr id="46" name="Text Box 115">
            <a:extLst>
              <a:ext uri="{FF2B5EF4-FFF2-40B4-BE49-F238E27FC236}">
                <a16:creationId xmlns:a16="http://schemas.microsoft.com/office/drawing/2014/main" id="{BAAC8F77-03DC-4B54-ABD4-487A7142E16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03C7D0F0-10D5-4191-B6F4-99306F468FEF}" type="datetime4">
              <a:rPr lang="en-US" sz="917" b="0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May 9, 2024</a:t>
            </a:fld>
            <a:endParaRPr lang="en-US" sz="917" b="0" dirty="0">
              <a:solidFill>
                <a:schemeClr val="tx1"/>
              </a:solidFill>
            </a:endParaRPr>
          </a:p>
        </p:txBody>
      </p:sp>
      <p:sp>
        <p:nvSpPr>
          <p:cNvPr id="47" name="Text Box 115">
            <a:extLst>
              <a:ext uri="{FF2B5EF4-FFF2-40B4-BE49-F238E27FC236}">
                <a16:creationId xmlns:a16="http://schemas.microsoft.com/office/drawing/2014/main" id="{B207E4D1-23C4-49FF-8260-AC6970B95FC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18E29826-F105-4F77-B977-03F4A4723A21}" type="slidenum">
              <a:rPr lang="en-US" sz="917" b="1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‹#›</a:t>
            </a:fld>
            <a:endParaRPr lang="en-US" sz="917" b="1" dirty="0">
              <a:solidFill>
                <a:schemeClr val="tx1"/>
              </a:solidFill>
            </a:endParaRPr>
          </a:p>
        </p:txBody>
      </p:sp>
      <p:sp>
        <p:nvSpPr>
          <p:cNvPr id="50" name="Footer Placeholder 4">
            <a:extLst>
              <a:ext uri="{FF2B5EF4-FFF2-40B4-BE49-F238E27FC236}">
                <a16:creationId xmlns:a16="http://schemas.microsoft.com/office/drawing/2014/main" id="{0C203C4F-2B7A-44AE-9CC5-974D0684C5F6}"/>
              </a:ext>
            </a:extLst>
          </p:cNvPr>
          <p:cNvSpPr txBox="1">
            <a:spLocks/>
          </p:cNvSpPr>
          <p:nvPr userDrawn="1"/>
        </p:nvSpPr>
        <p:spPr>
          <a:xfrm>
            <a:off x="4000500" y="6317033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17" dirty="0"/>
              <a:t>© 2021 DXC Technology Company. All rights reserved.</a:t>
            </a:r>
          </a:p>
        </p:txBody>
      </p:sp>
      <p:pic>
        <p:nvPicPr>
          <p:cNvPr id="52" name="Graphic 51">
            <a:extLst>
              <a:ext uri="{FF2B5EF4-FFF2-40B4-BE49-F238E27FC236}">
                <a16:creationId xmlns:a16="http://schemas.microsoft.com/office/drawing/2014/main" id="{925DB904-DAE2-4F1E-A174-E29E8F7511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500" y="6317031"/>
            <a:ext cx="1905000" cy="216032"/>
          </a:xfrm>
          <a:prstGeom prst="rect">
            <a:avLst/>
          </a:prstGeom>
        </p:spPr>
      </p:pic>
      <p:sp>
        <p:nvSpPr>
          <p:cNvPr id="57" name="Title 1">
            <a:extLst>
              <a:ext uri="{FF2B5EF4-FFF2-40B4-BE49-F238E27FC236}">
                <a16:creationId xmlns:a16="http://schemas.microsoft.com/office/drawing/2014/main" id="{083C3818-4368-434E-9D55-569CC18CE4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355121"/>
            <a:ext cx="8678333" cy="1359379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8" name="Subtitle 2">
            <a:extLst>
              <a:ext uri="{FF2B5EF4-FFF2-40B4-BE49-F238E27FC236}">
                <a16:creationId xmlns:a16="http://schemas.microsoft.com/office/drawing/2014/main" id="{A99EC16D-6BC6-4571-A314-8BE9BEF6FD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00" y="2008474"/>
            <a:ext cx="8678333" cy="7620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333">
                <a:solidFill>
                  <a:srgbClr val="63666F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12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E507C57-3285-4922-B672-48B625FD78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429"/>
            <a:ext cx="12192000" cy="6855143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03C7D0F0-10D5-4191-B6F4-99306F468FEF}" type="datetime4">
              <a:rPr lang="en-US" sz="917" b="0" smtClean="0">
                <a:solidFill>
                  <a:schemeClr val="bg1"/>
                </a:solidFill>
              </a:rPr>
              <a:pPr algn="r" defTabSz="683921">
                <a:spcBef>
                  <a:spcPct val="50000"/>
                </a:spcBef>
              </a:pPr>
              <a:t>May 9, 2024</a:t>
            </a:fld>
            <a:endParaRPr lang="en-US" sz="917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18E29826-F105-4F77-B977-03F4A4723A21}" type="slidenum">
              <a:rPr lang="en-US" sz="917" b="1" smtClean="0">
                <a:solidFill>
                  <a:schemeClr val="bg1"/>
                </a:solidFill>
              </a:rPr>
              <a:pPr algn="r" defTabSz="683921">
                <a:spcBef>
                  <a:spcPct val="50000"/>
                </a:spcBef>
              </a:pPr>
              <a:t>‹#›</a:t>
            </a:fld>
            <a:endParaRPr lang="en-US" sz="917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00500" y="6317033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17" dirty="0">
                <a:solidFill>
                  <a:schemeClr val="bg1"/>
                </a:solidFill>
              </a:rPr>
              <a:t>© 2021 DXC Technology Company. All rights reserved.</a:t>
            </a:r>
          </a:p>
        </p:txBody>
      </p:sp>
      <p:sp>
        <p:nvSpPr>
          <p:cNvPr id="46" name="Text Box 115">
            <a:extLst>
              <a:ext uri="{FF2B5EF4-FFF2-40B4-BE49-F238E27FC236}">
                <a16:creationId xmlns:a16="http://schemas.microsoft.com/office/drawing/2014/main" id="{BAAC8F77-03DC-4B54-ABD4-487A7142E16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03C7D0F0-10D5-4191-B6F4-99306F468FEF}" type="datetime4">
              <a:rPr lang="en-US" sz="917" b="0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May 9, 2024</a:t>
            </a:fld>
            <a:endParaRPr lang="en-US" sz="917" b="0" dirty="0">
              <a:solidFill>
                <a:schemeClr val="tx1"/>
              </a:solidFill>
            </a:endParaRPr>
          </a:p>
        </p:txBody>
      </p:sp>
      <p:sp>
        <p:nvSpPr>
          <p:cNvPr id="47" name="Text Box 115">
            <a:extLst>
              <a:ext uri="{FF2B5EF4-FFF2-40B4-BE49-F238E27FC236}">
                <a16:creationId xmlns:a16="http://schemas.microsoft.com/office/drawing/2014/main" id="{B207E4D1-23C4-49FF-8260-AC6970B95FC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18E29826-F105-4F77-B977-03F4A4723A21}" type="slidenum">
              <a:rPr lang="en-US" sz="917" b="1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‹#›</a:t>
            </a:fld>
            <a:endParaRPr lang="en-US" sz="917" b="1" dirty="0">
              <a:solidFill>
                <a:schemeClr val="tx1"/>
              </a:solidFill>
            </a:endParaRPr>
          </a:p>
        </p:txBody>
      </p:sp>
      <p:sp>
        <p:nvSpPr>
          <p:cNvPr id="50" name="Footer Placeholder 4">
            <a:extLst>
              <a:ext uri="{FF2B5EF4-FFF2-40B4-BE49-F238E27FC236}">
                <a16:creationId xmlns:a16="http://schemas.microsoft.com/office/drawing/2014/main" id="{0C203C4F-2B7A-44AE-9CC5-974D0684C5F6}"/>
              </a:ext>
            </a:extLst>
          </p:cNvPr>
          <p:cNvSpPr txBox="1">
            <a:spLocks/>
          </p:cNvSpPr>
          <p:nvPr userDrawn="1"/>
        </p:nvSpPr>
        <p:spPr>
          <a:xfrm>
            <a:off x="4000500" y="6317033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17" dirty="0"/>
              <a:t>© 2021 DXC Technology Company. All rights reserved.</a:t>
            </a:r>
          </a:p>
        </p:txBody>
      </p:sp>
      <p:pic>
        <p:nvPicPr>
          <p:cNvPr id="52" name="Graphic 51">
            <a:extLst>
              <a:ext uri="{FF2B5EF4-FFF2-40B4-BE49-F238E27FC236}">
                <a16:creationId xmlns:a16="http://schemas.microsoft.com/office/drawing/2014/main" id="{925DB904-DAE2-4F1E-A174-E29E8F7511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500" y="6317031"/>
            <a:ext cx="1905000" cy="216032"/>
          </a:xfrm>
          <a:prstGeom prst="rect">
            <a:avLst/>
          </a:prstGeom>
        </p:spPr>
      </p:pic>
      <p:sp>
        <p:nvSpPr>
          <p:cNvPr id="57" name="Title 1">
            <a:extLst>
              <a:ext uri="{FF2B5EF4-FFF2-40B4-BE49-F238E27FC236}">
                <a16:creationId xmlns:a16="http://schemas.microsoft.com/office/drawing/2014/main" id="{083C3818-4368-434E-9D55-569CC18CE4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355121"/>
            <a:ext cx="8678333" cy="1359379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8" name="Subtitle 2">
            <a:extLst>
              <a:ext uri="{FF2B5EF4-FFF2-40B4-BE49-F238E27FC236}">
                <a16:creationId xmlns:a16="http://schemas.microsoft.com/office/drawing/2014/main" id="{A99EC16D-6BC6-4571-A314-8BE9BEF6FD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00" y="2008474"/>
            <a:ext cx="8678333" cy="7620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333">
                <a:solidFill>
                  <a:srgbClr val="63666F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7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333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03C7D0F0-10D5-4191-B6F4-99306F468FEF}" type="datetime4">
              <a:rPr lang="en-US" sz="917" b="0" smtClean="0">
                <a:solidFill>
                  <a:schemeClr val="bg1"/>
                </a:solidFill>
              </a:rPr>
              <a:pPr algn="r" defTabSz="683921">
                <a:spcBef>
                  <a:spcPct val="50000"/>
                </a:spcBef>
              </a:pPr>
              <a:t>May 9, 2024</a:t>
            </a:fld>
            <a:endParaRPr lang="en-US" sz="917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ct val="50000"/>
              </a:spcBef>
            </a:pPr>
            <a:fld id="{18E29826-F105-4F77-B977-03F4A4723A21}" type="slidenum">
              <a:rPr lang="en-US" sz="917" b="1" smtClean="0">
                <a:solidFill>
                  <a:schemeClr val="bg1"/>
                </a:solidFill>
              </a:rPr>
              <a:pPr algn="r" defTabSz="683921">
                <a:spcBef>
                  <a:spcPct val="50000"/>
                </a:spcBef>
              </a:pPr>
              <a:t>‹#›</a:t>
            </a:fld>
            <a:endParaRPr lang="en-US" sz="917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000500" y="6317033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17" dirty="0">
                <a:solidFill>
                  <a:schemeClr val="bg1"/>
                </a:solidFill>
              </a:rPr>
              <a:t>© 2021 DXC Technology Company. All rights reserved.</a:t>
            </a:r>
          </a:p>
        </p:txBody>
      </p:sp>
      <p:pic>
        <p:nvPicPr>
          <p:cNvPr id="44" name="Graphic 43">
            <a:extLst>
              <a:ext uri="{FF2B5EF4-FFF2-40B4-BE49-F238E27FC236}">
                <a16:creationId xmlns:a16="http://schemas.microsoft.com/office/drawing/2014/main" id="{A2BEF977-E587-4D30-B5BF-3E5AC49DEA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1500" y="6315878"/>
            <a:ext cx="1905000" cy="21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93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XC Log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6286500" y="6317033"/>
            <a:ext cx="5334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17" dirty="0">
                <a:solidFill>
                  <a:schemeClr val="tx1"/>
                </a:solidFill>
              </a:rPr>
              <a:t>© 2021 DXC Technology Company. All rights reserved.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04136C3-C0B2-4695-8464-42B084FBEA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4196" y="2380743"/>
            <a:ext cx="3843609" cy="209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895B9EAE-C643-422A-A797-9B43958C65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4" y="0"/>
            <a:ext cx="12188052" cy="68580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Graphic 45">
            <a:extLst>
              <a:ext uri="{FF2B5EF4-FFF2-40B4-BE49-F238E27FC236}">
                <a16:creationId xmlns:a16="http://schemas.microsoft.com/office/drawing/2014/main" id="{D07C659E-3F10-46E2-9676-61137FD9384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4146" y="571501"/>
            <a:ext cx="1191743" cy="650875"/>
          </a:xfrm>
          <a:prstGeom prst="rect">
            <a:avLst/>
          </a:prstGeom>
        </p:spPr>
      </p:pic>
      <p:sp>
        <p:nvSpPr>
          <p:cNvPr id="47" name="Title 1">
            <a:extLst>
              <a:ext uri="{FF2B5EF4-FFF2-40B4-BE49-F238E27FC236}">
                <a16:creationId xmlns:a16="http://schemas.microsoft.com/office/drawing/2014/main" id="{0131F459-E553-4CE6-92F0-91E2F09BA9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3668" y="2317750"/>
            <a:ext cx="4048605" cy="2120900"/>
          </a:xfrm>
        </p:spPr>
        <p:txBody>
          <a:bodyPr anchor="ctr" anchorCtr="0">
            <a:noAutofit/>
          </a:bodyPr>
          <a:lstStyle>
            <a:lvl1pPr>
              <a:defRPr sz="366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00FE735E-E3CF-4086-AF37-051864E157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3668" y="4578350"/>
            <a:ext cx="4048605" cy="7620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333">
                <a:solidFill>
                  <a:schemeClr val="bg1"/>
                </a:solidFill>
              </a:defRPr>
            </a:lvl1pPr>
            <a:lvl2pPr marL="609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9" name="Footer Placeholder 4">
            <a:extLst>
              <a:ext uri="{FF2B5EF4-FFF2-40B4-BE49-F238E27FC236}">
                <a16:creationId xmlns:a16="http://schemas.microsoft.com/office/drawing/2014/main" id="{C589DB86-4B07-4158-9A0E-2A50E747053D}"/>
              </a:ext>
            </a:extLst>
          </p:cNvPr>
          <p:cNvSpPr txBox="1">
            <a:spLocks/>
          </p:cNvSpPr>
          <p:nvPr userDrawn="1"/>
        </p:nvSpPr>
        <p:spPr>
          <a:xfrm>
            <a:off x="571483" y="6407493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17" dirty="0">
                <a:solidFill>
                  <a:schemeClr val="tx1"/>
                </a:solidFill>
              </a:rPr>
              <a:t>© 2021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489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1714499"/>
            <a:ext cx="11049000" cy="4267730"/>
          </a:xfrm>
        </p:spPr>
        <p:txBody>
          <a:bodyPr numCol="2" spcCol="457200">
            <a:normAutofit/>
          </a:bodyPr>
          <a:lstStyle>
            <a:lvl1pPr marL="380985" indent="-380985">
              <a:spcBef>
                <a:spcPts val="750"/>
              </a:spcBef>
              <a:buFont typeface="+mj-lt"/>
              <a:buAutoNum type="arabicPeriod"/>
              <a:tabLst>
                <a:tab pos="5280872" algn="r"/>
              </a:tabLst>
              <a:defRPr sz="1667"/>
            </a:lvl1pPr>
            <a:lvl2pPr marL="571477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2pPr>
            <a:lvl3pPr marL="761970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3pPr>
            <a:lvl4pPr marL="952462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4pPr>
            <a:lvl5pPr marL="1142954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/>
            </a:lvl5pPr>
            <a:lvl6pPr marL="1333447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6pPr>
            <a:lvl7pPr marL="1523939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7pPr>
            <a:lvl8pPr marL="1714431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8pPr>
            <a:lvl9pPr marL="1904924" indent="-190492">
              <a:spcBef>
                <a:spcPts val="500"/>
              </a:spcBef>
              <a:buFont typeface="Arial" pitchFamily="34" charset="0"/>
              <a:buChar char="–"/>
              <a:tabLst>
                <a:tab pos="5280872" algn="r"/>
              </a:tabLst>
              <a:defRPr sz="1667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30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224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380985" indent="-190492">
              <a:buFont typeface="Arial" pitchFamily="34" charset="0"/>
              <a:buChar char="–"/>
              <a:defRPr/>
            </a:lvl4pPr>
            <a:lvl5pPr marL="571477" indent="-190492">
              <a:buFont typeface="Arial" pitchFamily="34" charset="0"/>
              <a:buChar char="–"/>
              <a:defRPr/>
            </a:lvl5pPr>
            <a:lvl6pPr marL="761970" indent="-190492">
              <a:buFont typeface="Arial" pitchFamily="34" charset="0"/>
              <a:buChar char="–"/>
              <a:defRPr baseline="0"/>
            </a:lvl6pPr>
            <a:lvl7pPr marL="952462" indent="-190492">
              <a:buFont typeface="Arial" pitchFamily="34" charset="0"/>
              <a:buChar char="–"/>
              <a:defRPr baseline="0"/>
            </a:lvl7pPr>
            <a:lvl8pPr marL="1142954" indent="-190492">
              <a:buFont typeface="Arial" pitchFamily="34" charset="0"/>
              <a:buChar char="–"/>
              <a:defRPr baseline="0"/>
            </a:lvl8pPr>
            <a:lvl9pPr marL="1333447" indent="-190492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363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/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533136"/>
            <a:ext cx="8883396" cy="11813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380985" indent="-190492">
              <a:buFont typeface="Arial" pitchFamily="34" charset="0"/>
              <a:buChar char="–"/>
              <a:defRPr/>
            </a:lvl4pPr>
            <a:lvl5pPr marL="571477" indent="-190492">
              <a:buFont typeface="Arial" pitchFamily="34" charset="0"/>
              <a:buChar char="–"/>
              <a:defRPr/>
            </a:lvl5pPr>
            <a:lvl6pPr marL="761970" indent="-190492">
              <a:buFont typeface="Arial" pitchFamily="34" charset="0"/>
              <a:buChar char="–"/>
              <a:defRPr baseline="0"/>
            </a:lvl6pPr>
            <a:lvl7pPr marL="952462" indent="-190492">
              <a:buFont typeface="Arial" pitchFamily="34" charset="0"/>
              <a:buChar char="–"/>
              <a:defRPr baseline="0"/>
            </a:lvl7pPr>
            <a:lvl8pPr marL="1142954" indent="-190492">
              <a:buFont typeface="Arial" pitchFamily="34" charset="0"/>
              <a:buChar char="–"/>
              <a:defRPr baseline="0"/>
            </a:lvl8pPr>
            <a:lvl9pPr marL="1333447" indent="-190492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: Single Corner Rounded 3">
            <a:extLst>
              <a:ext uri="{FF2B5EF4-FFF2-40B4-BE49-F238E27FC236}">
                <a16:creationId xmlns:a16="http://schemas.microsoft.com/office/drawing/2014/main" id="{91994B2C-2165-46A4-99A0-7921C65A1197}"/>
              </a:ext>
            </a:extLst>
          </p:cNvPr>
          <p:cNvSpPr/>
          <p:nvPr userDrawn="1"/>
        </p:nvSpPr>
        <p:spPr>
          <a:xfrm rot="10800000">
            <a:off x="9564687" y="-3"/>
            <a:ext cx="2627307" cy="646707"/>
          </a:xfrm>
          <a:prstGeom prst="round1Rect">
            <a:avLst>
              <a:gd name="adj" fmla="val 39716"/>
            </a:avLst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2A6A47-BB63-437D-9497-6B68158905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9763125" y="1"/>
            <a:ext cx="2167820" cy="646705"/>
          </a:xfrm>
        </p:spPr>
        <p:txBody>
          <a:bodyPr anchor="ctr" anchorCtr="0">
            <a:normAutofit/>
          </a:bodyPr>
          <a:lstStyle>
            <a:lvl1pPr algn="ctr">
              <a:defRPr sz="1333">
                <a:solidFill>
                  <a:schemeClr val="bg1"/>
                </a:solidFill>
              </a:defRPr>
            </a:lvl1pPr>
            <a:lvl2pPr>
              <a:defRPr sz="1167"/>
            </a:lvl2pPr>
            <a:lvl3pPr>
              <a:defRPr sz="1167"/>
            </a:lvl3pPr>
            <a:lvl4pPr marL="380985" indent="-190492">
              <a:buFont typeface="Arial" pitchFamily="34" charset="0"/>
              <a:buChar char="–"/>
              <a:defRPr sz="1167"/>
            </a:lvl4pPr>
            <a:lvl5pPr marL="571477" indent="-190492">
              <a:buFont typeface="Arial" pitchFamily="34" charset="0"/>
              <a:buChar char="–"/>
              <a:defRPr sz="1167"/>
            </a:lvl5pPr>
            <a:lvl6pPr marL="761970" indent="-190492">
              <a:buFont typeface="Arial" pitchFamily="34" charset="0"/>
              <a:buChar char="–"/>
              <a:defRPr baseline="0"/>
            </a:lvl6pPr>
            <a:lvl7pPr marL="952462" indent="-190492">
              <a:buFont typeface="Arial" pitchFamily="34" charset="0"/>
              <a:buChar char="–"/>
              <a:defRPr baseline="0"/>
            </a:lvl7pPr>
            <a:lvl8pPr marL="1142954" indent="-190492">
              <a:buFont typeface="Arial" pitchFamily="34" charset="0"/>
              <a:buChar char="–"/>
              <a:defRPr baseline="0"/>
            </a:lvl8pPr>
            <a:lvl9pPr marL="1333447" indent="-190492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</p:spTree>
    <p:extLst>
      <p:ext uri="{BB962C8B-B14F-4D97-AF65-F5344CB8AC3E}">
        <p14:creationId xmlns:p14="http://schemas.microsoft.com/office/powerpoint/2010/main" val="382938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90492" indent="-190492">
              <a:buFont typeface="Arial" pitchFamily="34" charset="0"/>
              <a:buChar char="•"/>
              <a:defRPr b="0"/>
            </a:lvl1pPr>
            <a:lvl2pPr marL="380985" indent="-190492">
              <a:spcBef>
                <a:spcPts val="500"/>
              </a:spcBef>
              <a:buFont typeface="Arial" pitchFamily="34" charset="0"/>
              <a:buChar char="–"/>
              <a:defRPr b="0"/>
            </a:lvl2pPr>
            <a:lvl3pPr marL="571477" indent="-190492">
              <a:spcBef>
                <a:spcPts val="500"/>
              </a:spcBef>
              <a:buFont typeface="Arial" pitchFamily="34" charset="0"/>
              <a:buChar char="–"/>
              <a:defRPr b="0"/>
            </a:lvl3pPr>
            <a:lvl4pPr marL="761970" indent="-190492">
              <a:spcBef>
                <a:spcPts val="500"/>
              </a:spcBef>
              <a:buFont typeface="Arial" pitchFamily="34" charset="0"/>
              <a:buChar char="–"/>
              <a:defRPr b="0"/>
            </a:lvl4pPr>
            <a:lvl5pPr marL="952462" indent="-190492">
              <a:spcBef>
                <a:spcPts val="500"/>
              </a:spcBef>
              <a:buFont typeface="Arial" pitchFamily="34" charset="0"/>
              <a:buChar char="–"/>
              <a:defRPr b="0"/>
            </a:lvl5pPr>
            <a:lvl6pPr marL="1142954" indent="-190492">
              <a:spcBef>
                <a:spcPts val="500"/>
              </a:spcBef>
              <a:buFont typeface="Arial" pitchFamily="34" charset="0"/>
              <a:buChar char="–"/>
              <a:defRPr baseline="0"/>
            </a:lvl6pPr>
            <a:lvl7pPr marL="1333447" indent="-190492">
              <a:spcBef>
                <a:spcPts val="500"/>
              </a:spcBef>
              <a:buFont typeface="Arial" pitchFamily="34" charset="0"/>
              <a:buChar char="–"/>
              <a:defRPr baseline="0"/>
            </a:lvl7pPr>
            <a:lvl8pPr marL="1523939" indent="-190492">
              <a:spcBef>
                <a:spcPts val="500"/>
              </a:spcBef>
              <a:buFont typeface="Arial" pitchFamily="34" charset="0"/>
              <a:buChar char="–"/>
              <a:defRPr baseline="0"/>
            </a:lvl8pPr>
            <a:lvl9pPr marL="1714431" indent="-190492">
              <a:spcBef>
                <a:spcPts val="5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26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714499"/>
            <a:ext cx="5334000" cy="4267730"/>
          </a:xfrm>
          <a:noFill/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 marL="380985" indent="-190492">
              <a:buFont typeface="Arial" pitchFamily="34" charset="0"/>
              <a:buChar char="–"/>
              <a:defRPr sz="1667"/>
            </a:lvl4pPr>
            <a:lvl5pPr marL="571477" indent="-190492">
              <a:buFont typeface="Arial" pitchFamily="34" charset="0"/>
              <a:buChar char="–"/>
              <a:defRPr sz="1667"/>
            </a:lvl5pPr>
            <a:lvl6pPr marL="761970" indent="-190492">
              <a:buFont typeface="Arial" pitchFamily="34" charset="0"/>
              <a:buChar char="–"/>
              <a:defRPr sz="1667" baseline="0"/>
            </a:lvl6pPr>
            <a:lvl7pPr marL="952462" indent="-190492">
              <a:buFont typeface="Arial" pitchFamily="34" charset="0"/>
              <a:buChar char="–"/>
              <a:defRPr sz="1667" baseline="0"/>
            </a:lvl7pPr>
            <a:lvl8pPr marL="1142954" indent="-190492">
              <a:buFont typeface="Arial" pitchFamily="34" charset="0"/>
              <a:buChar char="–"/>
              <a:defRPr sz="1667" baseline="0"/>
            </a:lvl8pPr>
            <a:lvl9pPr marL="1333447" indent="-190492">
              <a:buFont typeface="Arial" pitchFamily="34" charset="0"/>
              <a:buChar char="–"/>
              <a:defRPr sz="1667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6500" y="1714499"/>
            <a:ext cx="5334000" cy="4267728"/>
          </a:xfrm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>
              <a:defRPr sz="1667"/>
            </a:lvl4pPr>
            <a:lvl5pPr>
              <a:defRPr sz="1667"/>
            </a:lvl5pPr>
            <a:lvl6pPr>
              <a:defRPr sz="1667" baseline="0"/>
            </a:lvl6pPr>
            <a:lvl7pPr>
              <a:defRPr sz="1667" baseline="0"/>
            </a:lvl7pPr>
            <a:lvl8pPr>
              <a:defRPr sz="1667" baseline="0"/>
            </a:lvl8pPr>
            <a:lvl9pPr>
              <a:defRPr sz="1667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196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500" y="1714499"/>
            <a:ext cx="3429000" cy="4267730"/>
          </a:xfrm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>
              <a:defRPr sz="1667"/>
            </a:lvl4pPr>
            <a:lvl5pPr>
              <a:defRPr sz="1667"/>
            </a:lvl5pPr>
            <a:lvl6pPr>
              <a:defRPr sz="1667" baseline="0"/>
            </a:lvl6pPr>
            <a:lvl7pPr>
              <a:defRPr sz="1667" baseline="0"/>
            </a:lvl7pPr>
            <a:lvl8pPr>
              <a:defRPr sz="1667" baseline="0"/>
            </a:lvl8pPr>
            <a:lvl9pPr>
              <a:defRPr sz="1667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81500" y="1714499"/>
            <a:ext cx="3429000" cy="4267730"/>
          </a:xfrm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>
              <a:defRPr sz="1667"/>
            </a:lvl4pPr>
            <a:lvl5pPr>
              <a:defRPr sz="1667"/>
            </a:lvl5pPr>
            <a:lvl6pPr>
              <a:defRPr sz="1667" baseline="0"/>
            </a:lvl6pPr>
            <a:lvl7pPr>
              <a:defRPr sz="1667" baseline="0"/>
            </a:lvl7pPr>
            <a:lvl8pPr>
              <a:defRPr sz="1667" baseline="0"/>
            </a:lvl8pPr>
            <a:lvl9pPr>
              <a:defRPr sz="1667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8191500" y="1714499"/>
            <a:ext cx="3429000" cy="4267730"/>
          </a:xfrm>
        </p:spPr>
        <p:txBody>
          <a:bodyPr>
            <a:normAutofit/>
          </a:bodyPr>
          <a:lstStyle>
            <a:lvl1pPr>
              <a:defRPr sz="1667"/>
            </a:lvl1pPr>
            <a:lvl2pPr>
              <a:defRPr sz="1667"/>
            </a:lvl2pPr>
            <a:lvl3pPr>
              <a:defRPr sz="1667"/>
            </a:lvl3pPr>
            <a:lvl4pPr>
              <a:defRPr sz="1667"/>
            </a:lvl4pPr>
            <a:lvl5pPr>
              <a:defRPr sz="1667"/>
            </a:lvl5pPr>
            <a:lvl6pPr>
              <a:defRPr sz="1667" baseline="0"/>
            </a:lvl6pPr>
            <a:lvl7pPr>
              <a:defRPr sz="1667" baseline="0"/>
            </a:lvl7pPr>
            <a:lvl8pPr>
              <a:defRPr sz="1667" baseline="0"/>
            </a:lvl8pPr>
            <a:lvl9pPr>
              <a:defRPr sz="1667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330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76200" y="-76200"/>
            <a:ext cx="12344400" cy="701040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71500" y="533136"/>
            <a:ext cx="11049000" cy="118136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571500" y="1714500"/>
            <a:ext cx="11048999" cy="426772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9911292" y="6317031"/>
            <a:ext cx="136630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03C7D0F0-10D5-4191-B6F4-99306F468FEF}" type="datetime4">
              <a:rPr lang="en-US" sz="917" b="0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May 9, 2024</a:t>
            </a:fld>
            <a:endParaRPr lang="en-US" sz="917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1277600" y="6317033"/>
            <a:ext cx="3429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683921">
              <a:spcBef>
                <a:spcPts val="0"/>
              </a:spcBef>
            </a:pPr>
            <a:fld id="{18E29826-F105-4F77-B977-03F4A4723A21}" type="slidenum">
              <a:rPr lang="en-US" sz="917" b="1" smtClean="0">
                <a:solidFill>
                  <a:schemeClr val="tx1"/>
                </a:solidFill>
              </a:rPr>
              <a:pPr algn="r" defTabSz="683921">
                <a:spcBef>
                  <a:spcPts val="0"/>
                </a:spcBef>
              </a:pPr>
              <a:t>‹#›</a:t>
            </a:fld>
            <a:endParaRPr lang="en-US" sz="917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000500" y="6317033"/>
            <a:ext cx="4191000" cy="22860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17" dirty="0"/>
              <a:t>© 2021 DXC Technology Company. All rights reserved.</a:t>
            </a:r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B6FF065E-2B34-4360-B045-0F02C20A28BE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71500" y="6317031"/>
            <a:ext cx="1905000" cy="21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20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9151" rtl="0" eaLnBrk="1" latinLnBrk="0" hangingPunct="1">
        <a:lnSpc>
          <a:spcPct val="85000"/>
        </a:lnSpc>
        <a:spcBef>
          <a:spcPct val="0"/>
        </a:spcBef>
        <a:buNone/>
        <a:defRPr sz="3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1219151" rtl="0" eaLnBrk="1" latinLnBrk="0" hangingPunct="1">
        <a:spcBef>
          <a:spcPts val="1000"/>
        </a:spcBef>
        <a:buFontTx/>
        <a:buNone/>
        <a:defRPr sz="1667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219151" rtl="0" eaLnBrk="1" latinLnBrk="0" hangingPunct="1">
        <a:spcBef>
          <a:spcPts val="1000"/>
        </a:spcBef>
        <a:buFontTx/>
        <a:buNone/>
        <a:defRPr sz="1667" kern="1200">
          <a:solidFill>
            <a:schemeClr val="tx1"/>
          </a:solidFill>
          <a:latin typeface="+mn-lt"/>
          <a:ea typeface="+mn-ea"/>
          <a:cs typeface="+mn-cs"/>
        </a:defRPr>
      </a:lvl2pPr>
      <a:lvl3pPr marL="190492" indent="-190492" algn="l" defTabSz="1219151" rtl="0" eaLnBrk="1" latinLnBrk="0" hangingPunct="1">
        <a:spcBef>
          <a:spcPts val="1000"/>
        </a:spcBef>
        <a:buFont typeface="Arial" pitchFamily="34" charset="0"/>
        <a:buChar char="•"/>
        <a:tabLst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380985" indent="-190492" algn="l" defTabSz="1219151" rtl="0" eaLnBrk="1" latinLnBrk="0" hangingPunct="1">
        <a:spcBef>
          <a:spcPts val="500"/>
        </a:spcBef>
        <a:buFont typeface="Arial" pitchFamily="34" charset="0"/>
        <a:buChar char="–"/>
        <a:tabLst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571477" indent="-190492" algn="l" defTabSz="1219151" rtl="0" eaLnBrk="1" latinLnBrk="0" hangingPunct="1">
        <a:spcBef>
          <a:spcPts val="500"/>
        </a:spcBef>
        <a:buFont typeface="Arial" pitchFamily="34" charset="0"/>
        <a:buChar char="–"/>
        <a:tabLst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761970" indent="-190492" algn="l" defTabSz="1219151" rtl="0" eaLnBrk="1" latinLnBrk="0" hangingPunct="1">
        <a:spcBef>
          <a:spcPts val="5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952462" indent="-190492" algn="l" defTabSz="1219151" rtl="0" eaLnBrk="1" latinLnBrk="0" hangingPunct="1">
        <a:spcBef>
          <a:spcPts val="500"/>
        </a:spcBef>
        <a:buFont typeface="Arial" pitchFamily="34" charset="0"/>
        <a:buChar char="–"/>
        <a:tabLst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1142954" indent="-190492" algn="l" defTabSz="1219151" rtl="0" eaLnBrk="1" latinLnBrk="0" hangingPunct="1">
        <a:spcBef>
          <a:spcPts val="500"/>
        </a:spcBef>
        <a:buFont typeface="Arial" pitchFamily="34" charset="0"/>
        <a:buChar char="–"/>
        <a:defRPr sz="1667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333447" indent="-190492" algn="l" defTabSz="1219151" rtl="0" eaLnBrk="1" latinLnBrk="0" hangingPunct="1">
        <a:spcBef>
          <a:spcPts val="500"/>
        </a:spcBef>
        <a:buFont typeface="Arial" pitchFamily="34" charset="0"/>
        <a:buChar char="–"/>
        <a:tabLst/>
        <a:defRPr sz="1667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6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51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27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02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78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54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29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05" algn="l" defTabSz="1219151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">
          <p15:clr>
            <a:srgbClr val="F26B43"/>
          </p15:clr>
        </p15:guide>
        <p15:guide id="2" pos="4608">
          <p15:clr>
            <a:srgbClr val="F26B43"/>
          </p15:clr>
        </p15:guide>
        <p15:guide id="3" pos="432">
          <p15:clr>
            <a:srgbClr val="F26B43"/>
          </p15:clr>
        </p15:guide>
        <p15:guide id="4" pos="3024">
          <p15:clr>
            <a:srgbClr val="F26B43"/>
          </p15:clr>
        </p15:guide>
        <p15:guide id="5" pos="3312">
          <p15:clr>
            <a:srgbClr val="F26B43"/>
          </p15:clr>
        </p15:guide>
        <p15:guide id="6" pos="4464">
          <p15:clr>
            <a:srgbClr val="F26B43"/>
          </p15:clr>
        </p15:guide>
        <p15:guide id="7" pos="4752">
          <p15:clr>
            <a:srgbClr val="F26B43"/>
          </p15:clr>
        </p15:guide>
        <p15:guide id="8" pos="5904">
          <p15:clr>
            <a:srgbClr val="F26B43"/>
          </p15:clr>
        </p15:guide>
        <p15:guide id="9" pos="6192">
          <p15:clr>
            <a:srgbClr val="F26B43"/>
          </p15:clr>
        </p15:guide>
        <p15:guide id="10" pos="7488">
          <p15:clr>
            <a:srgbClr val="F26B43"/>
          </p15:clr>
        </p15:guide>
        <p15:guide id="11" pos="8784">
          <p15:clr>
            <a:srgbClr val="F26B43"/>
          </p15:clr>
        </p15:guide>
        <p15:guide id="12" orient="horz" pos="1296">
          <p15:clr>
            <a:srgbClr val="F26B43"/>
          </p15:clr>
        </p15:guide>
        <p15:guide id="13" orient="horz" pos="4522">
          <p15:clr>
            <a:srgbClr val="F26B43"/>
          </p15:clr>
        </p15:guide>
        <p15:guide id="14" orient="horz" pos="48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E862AD-B39C-4D93-B1DE-3FE47229FB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400" dirty="0"/>
              <a:t>FY24 – Final-Year Performance Review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43ED2F4-1C43-4034-89F3-91A562627E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/>
              <a:t>Sivaramakrishna Sanika</a:t>
            </a:r>
          </a:p>
        </p:txBody>
      </p:sp>
    </p:spTree>
    <p:extLst>
      <p:ext uri="{BB962C8B-B14F-4D97-AF65-F5344CB8AC3E}">
        <p14:creationId xmlns:p14="http://schemas.microsoft.com/office/powerpoint/2010/main" val="107499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Accomplishments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522D4C-CE91-A250-B0AD-69DC33536290}"/>
              </a:ext>
            </a:extLst>
          </p:cNvPr>
          <p:cNvSpPr txBox="1"/>
          <p:nvPr/>
        </p:nvSpPr>
        <p:spPr>
          <a:xfrm>
            <a:off x="475599" y="1041023"/>
            <a:ext cx="11475395" cy="5647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IN" sz="1600" b="1" dirty="0">
                <a:solidFill>
                  <a:schemeClr val="accent1"/>
                </a:solidFill>
              </a:rPr>
              <a:t>Certifications</a:t>
            </a: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AWS Certified Solutions Architect - Associate </a:t>
            </a:r>
          </a:p>
          <a:p>
            <a:pPr marL="0" lvl="1"/>
            <a:endParaRPr lang="en-US" sz="15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Lean Six Sigma Yellow Belt for ZTPA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Lean Six Sigma Yellow Belt for Selfheal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0" lvl="1"/>
            <a:r>
              <a:rPr lang="en-IN" sz="1500" b="1" dirty="0">
                <a:solidFill>
                  <a:schemeClr val="accent1"/>
                </a:solidFill>
              </a:rPr>
              <a:t>Trainings</a:t>
            </a:r>
          </a:p>
          <a:p>
            <a:pPr marL="0" lvl="1"/>
            <a:endParaRPr lang="en-IN" sz="1500" b="1" dirty="0">
              <a:solidFill>
                <a:schemeClr val="accent1"/>
              </a:solidFill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Completed 40+ hours of training(AWS Developer Associate and AWS CDK)</a:t>
            </a:r>
          </a:p>
          <a:p>
            <a:pPr marL="0" lvl="1"/>
            <a:endParaRPr lang="en-US" sz="1500" dirty="0"/>
          </a:p>
          <a:p>
            <a:pPr marL="0" lvl="1"/>
            <a:r>
              <a:rPr lang="en-US" sz="1500" b="1" dirty="0">
                <a:solidFill>
                  <a:schemeClr val="accent1"/>
                </a:solidFill>
              </a:rPr>
              <a:t>Automation  </a:t>
            </a:r>
          </a:p>
          <a:p>
            <a:pPr marL="0" lvl="1"/>
            <a:endParaRPr lang="en-US" sz="1500" b="1" dirty="0">
              <a:solidFill>
                <a:schemeClr val="accent1"/>
              </a:solidFill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Published the success stories for AWS WAR Report, AWS ZTPA and AWS MSCD Solutions.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IN" sz="1500" b="1" dirty="0">
              <a:solidFill>
                <a:schemeClr val="accent1"/>
              </a:solidFill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AWS ZTPA solution has got the Six Sigma Green Belt</a:t>
            </a:r>
            <a:r>
              <a:rPr lang="en-US" sz="1400" dirty="0"/>
              <a:t>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1"/>
              </a:solidFill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</a:rPr>
              <a:t>Received the Yellow Belt Certificate for ZTPA Solution.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000000"/>
              </a:solidFill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</a:rPr>
              <a:t>Published the AWS Anomaly Detection solution under the AWS APN partner page for DXC</a:t>
            </a:r>
            <a:r>
              <a:rPr lang="en-US" sz="1600" dirty="0">
                <a:solidFill>
                  <a:srgbClr val="000000"/>
                </a:solidFill>
              </a:rPr>
              <a:t>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</a:rPr>
              <a:t>Anomaly Detection training Videos got published in DXC Saba Cloud.</a:t>
            </a:r>
            <a:endParaRPr lang="en-IN" sz="1400" dirty="0">
              <a:solidFill>
                <a:srgbClr val="000000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51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533137"/>
            <a:ext cx="11049000" cy="545846"/>
          </a:xfrm>
        </p:spPr>
        <p:txBody>
          <a:bodyPr/>
          <a:lstStyle/>
          <a:p>
            <a:r>
              <a:rPr lang="en-US" dirty="0"/>
              <a:t>Project Deliverables and Roadmaps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522D4C-CE91-A250-B0AD-69DC33536290}"/>
              </a:ext>
            </a:extLst>
          </p:cNvPr>
          <p:cNvSpPr txBox="1"/>
          <p:nvPr/>
        </p:nvSpPr>
        <p:spPr>
          <a:xfrm>
            <a:off x="475599" y="1041023"/>
            <a:ext cx="1147539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r>
              <a:rPr lang="en-IN" sz="1600" b="1" dirty="0">
                <a:solidFill>
                  <a:schemeClr val="accent1"/>
                </a:solidFill>
              </a:rPr>
              <a:t>Projects Deliverables</a:t>
            </a: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r>
              <a:rPr lang="en-IN" sz="1600" b="1" dirty="0">
                <a:solidFill>
                  <a:schemeClr val="accent1"/>
                </a:solidFill>
              </a:rPr>
              <a:t>Current Projects Roadmap</a:t>
            </a: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  <a:p>
            <a:pPr marL="0" lvl="1"/>
            <a:endParaRPr lang="en-IN" sz="1600" b="1" dirty="0">
              <a:solidFill>
                <a:schemeClr val="accent1"/>
              </a:solidFill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52400EC-2A89-A8A3-6CE9-8E323BF66D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751206"/>
              </p:ext>
            </p:extLst>
          </p:nvPr>
        </p:nvGraphicFramePr>
        <p:xfrm>
          <a:off x="571500" y="1678123"/>
          <a:ext cx="9062694" cy="26015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9407">
                  <a:extLst>
                    <a:ext uri="{9D8B030D-6E8A-4147-A177-3AD203B41FA5}">
                      <a16:colId xmlns:a16="http://schemas.microsoft.com/office/drawing/2014/main" val="4286679826"/>
                    </a:ext>
                  </a:extLst>
                </a:gridCol>
                <a:gridCol w="1803829">
                  <a:extLst>
                    <a:ext uri="{9D8B030D-6E8A-4147-A177-3AD203B41FA5}">
                      <a16:colId xmlns:a16="http://schemas.microsoft.com/office/drawing/2014/main" val="495891617"/>
                    </a:ext>
                  </a:extLst>
                </a:gridCol>
                <a:gridCol w="5099458">
                  <a:extLst>
                    <a:ext uri="{9D8B030D-6E8A-4147-A177-3AD203B41FA5}">
                      <a16:colId xmlns:a16="http://schemas.microsoft.com/office/drawing/2014/main" val="1580043497"/>
                    </a:ext>
                  </a:extLst>
                </a:gridCol>
              </a:tblGrid>
              <a:tr h="21814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Project Name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Status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Documents Delivered</a:t>
                      </a:r>
                      <a:endParaRPr lang="en-I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711588"/>
                  </a:ext>
                </a:extLst>
              </a:tr>
              <a:tr h="523539">
                <a:tc>
                  <a:txBody>
                    <a:bodyPr/>
                    <a:lstStyle/>
                    <a:p>
                      <a:r>
                        <a:rPr lang="en-US" sz="1400" dirty="0"/>
                        <a:t>ZTPA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v3,v4 Completed</a:t>
                      </a:r>
                    </a:p>
                    <a:p>
                      <a:pPr algn="ctr"/>
                      <a:r>
                        <a:rPr lang="en-US" sz="1400" dirty="0"/>
                        <a:t>v5 Ongoing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Admin Guide, Design Guide, Developer Guide &amp; User Guide</a:t>
                      </a:r>
                      <a:endParaRPr lang="en-I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055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WAR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v1 Completed</a:t>
                      </a:r>
                    </a:p>
                    <a:p>
                      <a:pPr algn="ctr"/>
                      <a:r>
                        <a:rPr lang="en-US" sz="1400" dirty="0"/>
                        <a:t>v2 Ongoing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Admin Guide, Design Guide, Developer Guide &amp; User Guide</a:t>
                      </a:r>
                      <a:endParaRPr lang="en-I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961057"/>
                  </a:ext>
                </a:extLst>
              </a:tr>
              <a:tr h="523539">
                <a:tc>
                  <a:txBody>
                    <a:bodyPr/>
                    <a:lstStyle/>
                    <a:p>
                      <a:r>
                        <a:rPr lang="en-US" sz="1400" dirty="0"/>
                        <a:t>Anomaly Detection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v3 &amp; v4 Completed </a:t>
                      </a:r>
                    </a:p>
                    <a:p>
                      <a:pPr algn="ctr"/>
                      <a:r>
                        <a:rPr lang="en-US" sz="1400" dirty="0"/>
                        <a:t>v5 Ongoing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Admin Guide, Design Guide, Developer Guide &amp; User Guide</a:t>
                      </a:r>
                      <a:endParaRPr lang="en-I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809423"/>
                  </a:ext>
                </a:extLst>
              </a:tr>
              <a:tr h="218141">
                <a:tc>
                  <a:txBody>
                    <a:bodyPr/>
                    <a:lstStyle/>
                    <a:p>
                      <a:r>
                        <a:rPr lang="en-US" sz="1400" dirty="0"/>
                        <a:t>Resolution Life 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Epic1&amp;2 Completed 3&amp;4 Ongoing</a:t>
                      </a:r>
                    </a:p>
                    <a:p>
                      <a:pPr algn="ctr"/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Design Guide and User Guide.</a:t>
                      </a:r>
                      <a:endParaRPr lang="en-I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06621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352A644-5E4A-6D1B-D7D9-ABCB1A82C1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3214865"/>
              </p:ext>
            </p:extLst>
          </p:nvPr>
        </p:nvGraphicFramePr>
        <p:xfrm>
          <a:off x="571500" y="4399796"/>
          <a:ext cx="9062694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9407">
                  <a:extLst>
                    <a:ext uri="{9D8B030D-6E8A-4147-A177-3AD203B41FA5}">
                      <a16:colId xmlns:a16="http://schemas.microsoft.com/office/drawing/2014/main" val="4286679826"/>
                    </a:ext>
                  </a:extLst>
                </a:gridCol>
                <a:gridCol w="1574763">
                  <a:extLst>
                    <a:ext uri="{9D8B030D-6E8A-4147-A177-3AD203B41FA5}">
                      <a16:colId xmlns:a16="http://schemas.microsoft.com/office/drawing/2014/main" val="495891617"/>
                    </a:ext>
                  </a:extLst>
                </a:gridCol>
                <a:gridCol w="5328524">
                  <a:extLst>
                    <a:ext uri="{9D8B030D-6E8A-4147-A177-3AD203B41FA5}">
                      <a16:colId xmlns:a16="http://schemas.microsoft.com/office/drawing/2014/main" val="1580043497"/>
                    </a:ext>
                  </a:extLst>
                </a:gridCol>
              </a:tblGrid>
              <a:tr h="26251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Project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Allocation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Roadmap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711588"/>
                  </a:ext>
                </a:extLst>
              </a:tr>
              <a:tr h="262517">
                <a:tc>
                  <a:txBody>
                    <a:bodyPr/>
                    <a:lstStyle/>
                    <a:p>
                      <a:r>
                        <a:rPr lang="en-US" dirty="0"/>
                        <a:t>ZTPA, WAR &amp; Anomaly(AURA)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Till July’23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055672"/>
                  </a:ext>
                </a:extLst>
              </a:tr>
              <a:tr h="262517">
                <a:tc>
                  <a:txBody>
                    <a:bodyPr/>
                    <a:lstStyle/>
                    <a:p>
                      <a:r>
                        <a:rPr lang="en-US" dirty="0"/>
                        <a:t>Resolution Life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100%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After July’23 to till now (Ongoing)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961057"/>
                  </a:ext>
                </a:extLst>
              </a:tr>
              <a:tr h="262517">
                <a:tc>
                  <a:txBody>
                    <a:bodyPr/>
                    <a:lstStyle/>
                    <a:p>
                      <a:r>
                        <a:rPr lang="en-US" dirty="0"/>
                        <a:t>ZTPA, Anomaly &amp; WAR(AURA)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0%(Working without WBS)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After July’23 till now (Ongoing)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809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3388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9486A-22FC-74EB-81A1-04FFD21A3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Key Achievements &amp; Appreciations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4D4EB-7BFD-6ED5-EFE8-E8C6512FF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1" y="1123817"/>
            <a:ext cx="11048999" cy="501303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Received appreciation from Farook &amp; team for publishing WAR, ZTPA &amp; MSCD Solution success stories.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Received the FY24 Q3 Champs Award 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Received Resolution Life Customer Appreciation for successful design and deployment of solution in PROD Environment.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Got the DXC Recognition Emerald Awards for WAR and Anomaly detection Solution for Development.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TDSP client appreciated for developing the automated custom S3 monitoring solution.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Got the appreciation from AWS team Dhiraj for publishing AWS Anomaly Detection solution under the AWS APN partner page for DXC.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Got the appreciation from Stan &amp; team for yellow belt certificate.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Account appreciations received for successful enablement of AWS ZTPA, WAR and Anomaly Detection Solutions.</a:t>
            </a:r>
          </a:p>
          <a:p>
            <a:pPr marL="666735" lvl="3" indent="-285750"/>
            <a:r>
              <a:rPr lang="en-US" sz="1400" b="0" dirty="0"/>
              <a:t>Hungary SAFT</a:t>
            </a:r>
          </a:p>
          <a:p>
            <a:pPr marL="666735" lvl="3" indent="-285750"/>
            <a:r>
              <a:rPr lang="en-US" sz="1400" dirty="0" err="1"/>
              <a:t>MunichRe</a:t>
            </a:r>
            <a:endParaRPr lang="en-US" sz="1400" dirty="0"/>
          </a:p>
          <a:p>
            <a:pPr marL="666735" lvl="3" indent="-285750"/>
            <a:r>
              <a:rPr lang="en-US" sz="1400" b="0" dirty="0"/>
              <a:t>Educampus</a:t>
            </a:r>
          </a:p>
          <a:p>
            <a:pPr marL="666735" lvl="3" indent="-285750"/>
            <a:r>
              <a:rPr lang="en-US" sz="1400" dirty="0"/>
              <a:t>K &amp; N</a:t>
            </a:r>
          </a:p>
          <a:p>
            <a:pPr marL="666735" lvl="3" indent="-285750"/>
            <a:r>
              <a:rPr lang="en-US" sz="1400" b="0" dirty="0"/>
              <a:t>Veritiv</a:t>
            </a:r>
            <a:endParaRPr lang="en-US" sz="1400" dirty="0"/>
          </a:p>
          <a:p>
            <a:r>
              <a:rPr lang="en-US" b="1" dirty="0">
                <a:solidFill>
                  <a:schemeClr val="accent1"/>
                </a:solidFill>
              </a:rPr>
              <a:t>Supporting Communications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F1A89CD-2AC8-4F01-11DB-BDE7805196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388402"/>
              </p:ext>
            </p:extLst>
          </p:nvPr>
        </p:nvGraphicFramePr>
        <p:xfrm>
          <a:off x="834501" y="5592933"/>
          <a:ext cx="1642369" cy="6595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1129680" imgH="392040" progId="Package">
                  <p:embed/>
                </p:oleObj>
              </mc:Choice>
              <mc:Fallback>
                <p:oleObj name="Packager Shell Object" showAsIcon="1" r:id="rId2" imgW="1129680" imgH="392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4501" y="5592933"/>
                        <a:ext cx="1642369" cy="6595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7184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Accounts &amp; Roles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522D4C-CE91-A250-B0AD-69DC33536290}"/>
              </a:ext>
            </a:extLst>
          </p:cNvPr>
          <p:cNvSpPr txBox="1"/>
          <p:nvPr/>
        </p:nvSpPr>
        <p:spPr>
          <a:xfrm>
            <a:off x="475599" y="1041023"/>
            <a:ext cx="11475395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accent1"/>
                </a:solidFill>
              </a:rPr>
              <a:t>ZTPA(Sr Developer)</a:t>
            </a:r>
          </a:p>
          <a:p>
            <a:endParaRPr lang="en-IN" b="1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Played the role of Developer for ZTPA and engaged in Customer Accounts enablement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Developed the </a:t>
            </a:r>
            <a:r>
              <a:rPr lang="en-US" sz="1500" dirty="0" err="1"/>
              <a:t>Adhoc</a:t>
            </a:r>
            <a:r>
              <a:rPr lang="en-US" sz="1500" dirty="0"/>
              <a:t> Use case alone which has almost 30+ lambda, 10+ step functions and few more resources.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Delivered the Low-level design, developer and user guide documents.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Lead the development and deployment team for the deployment of the solution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Worked on SES Deployment and Feature Integration</a:t>
            </a:r>
            <a:r>
              <a:rPr lang="en-US" sz="1600" dirty="0"/>
              <a:t>.</a:t>
            </a:r>
          </a:p>
          <a:p>
            <a:pPr lvl="1"/>
            <a:endParaRPr lang="en-IN" b="1" dirty="0">
              <a:solidFill>
                <a:schemeClr val="accent1"/>
              </a:solidFill>
            </a:endParaRPr>
          </a:p>
          <a:p>
            <a:r>
              <a:rPr lang="en-IN" b="1" dirty="0">
                <a:solidFill>
                  <a:schemeClr val="accent1"/>
                </a:solidFill>
              </a:rPr>
              <a:t>Anomaly Detection (Sr Developer)</a:t>
            </a:r>
          </a:p>
          <a:p>
            <a:endParaRPr lang="en-IN" b="1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Played the role of Developer Role and integrated the </a:t>
            </a:r>
            <a:r>
              <a:rPr lang="en-US" sz="1500" dirty="0" err="1"/>
              <a:t>PowerBI</a:t>
            </a:r>
            <a:r>
              <a:rPr lang="en-US" sz="1500" dirty="0"/>
              <a:t> reporting as new enhancements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Delivered design for Service Now integration and worked on the new enhancements.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Optimized the Incidents count for Memory and </a:t>
            </a:r>
            <a:r>
              <a:rPr lang="en-US" sz="1500" dirty="0" err="1"/>
              <a:t>DiskSpace</a:t>
            </a:r>
            <a:r>
              <a:rPr lang="en-US" sz="1500" dirty="0"/>
              <a:t> Utilization for ec2 instances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607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Accounts &amp; Roles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522D4C-CE91-A250-B0AD-69DC33536290}"/>
              </a:ext>
            </a:extLst>
          </p:cNvPr>
          <p:cNvSpPr txBox="1"/>
          <p:nvPr/>
        </p:nvSpPr>
        <p:spPr>
          <a:xfrm>
            <a:off x="475599" y="1041023"/>
            <a:ext cx="11475395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accent1"/>
                </a:solidFill>
              </a:rPr>
              <a:t>WAR (Architect &amp; Sr Developer)</a:t>
            </a:r>
          </a:p>
          <a:p>
            <a:endParaRPr lang="en-IN" b="1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Playing the role of an Architect and Developer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Worked with Farook to get the suggestions to build the automated solution to customer environment.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Delivered the Automated reporting Solution and enabled in more than 70+ accounts overall in GDN -IND,GDN-EE, </a:t>
            </a:r>
            <a:r>
              <a:rPr lang="en-US" sz="1500" dirty="0" err="1"/>
              <a:t>ManilaPod</a:t>
            </a:r>
            <a:r>
              <a:rPr lang="en-US" sz="1500" dirty="0"/>
              <a:t> and EMEA Regions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It saved around ~80Hrs/year manual effort saved.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User can access the reports from the </a:t>
            </a:r>
            <a:r>
              <a:rPr lang="en-US" sz="1500" dirty="0" err="1"/>
              <a:t>PowerBI</a:t>
            </a:r>
            <a:r>
              <a:rPr lang="en-US" sz="1500" dirty="0"/>
              <a:t> Dashboard, and it will give the consolidate reports for all the accounts in single place.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It’s helped on receiving the $5000 funds from AWS as part of AWS Well Architect reviewing funding program.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612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Accounts &amp; Roles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522D4C-CE91-A250-B0AD-69DC33536290}"/>
              </a:ext>
            </a:extLst>
          </p:cNvPr>
          <p:cNvSpPr txBox="1"/>
          <p:nvPr/>
        </p:nvSpPr>
        <p:spPr>
          <a:xfrm>
            <a:off x="475599" y="1041023"/>
            <a:ext cx="11475395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accent1"/>
                </a:solidFill>
              </a:rPr>
              <a:t>Resolution Life (Sr Developer &amp;Team Lead for one of the Epic)</a:t>
            </a:r>
          </a:p>
          <a:p>
            <a:endParaRPr lang="en-IN" sz="1600" b="1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Playing a role of Developer in the Resolution Life project.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Basically, we have delivered two sets of Epics to the Customer those are: </a:t>
            </a:r>
          </a:p>
          <a:p>
            <a:pPr lvl="1"/>
            <a:r>
              <a:rPr lang="en-US" sz="1500" dirty="0"/>
              <a:t>      	1.  Track Changes to Financially Relevant Production Systems </a:t>
            </a:r>
          </a:p>
          <a:p>
            <a:pPr lvl="1"/>
            <a:r>
              <a:rPr lang="en-US" sz="1500" dirty="0"/>
              <a:t>	2.  Scan S3 using Clam AV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We have used latest technologies AWS CDK and Python for developing the solutions.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Also, we have used DevOps tools like CICD and Jenkins pipeline for deploying the solution into the customer environment.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The first Epic is for tracking the changes to the financially tagged resources and it will notify to the customer with the reports.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Second Epic is for scanning the object using </a:t>
            </a:r>
            <a:r>
              <a:rPr lang="en-US" sz="1500" dirty="0" err="1"/>
              <a:t>ClamAV</a:t>
            </a:r>
            <a:r>
              <a:rPr lang="en-US" sz="1500" dirty="0"/>
              <a:t> antivirus engine and it will tag the resources based on the Scan output.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IN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2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Requested in Workday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11658600" y="6613525"/>
            <a:ext cx="533400" cy="231775"/>
          </a:xfrm>
          <a:prstGeom prst="rect">
            <a:avLst/>
          </a:prstGeom>
        </p:spPr>
        <p:txBody>
          <a:bodyPr/>
          <a:lstStyle/>
          <a:p>
            <a:fld id="{B016F8AB-BCEA-4347-8BA6-BE776009BC89}" type="slidenum">
              <a:rPr lang="en-US" smtClean="0">
                <a:solidFill>
                  <a:srgbClr val="617D78"/>
                </a:solidFill>
              </a:rPr>
              <a:pPr/>
              <a:t>8</a:t>
            </a:fld>
            <a:endParaRPr lang="en-US">
              <a:solidFill>
                <a:srgbClr val="617D78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5599" y="1123817"/>
            <a:ext cx="1147539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Farook Babu Anwar Sadiq  -  Global AWS Delivery Lead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Ajay Chaudhari  </a:t>
            </a:r>
            <a:r>
              <a:rPr lang="en-US" sz="1600"/>
              <a:t>-  Manager Cloud Architecture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Ashok Kumar Raja  -  Manager Cloud 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b="0" i="0" dirty="0">
              <a:effectLst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Ganesh </a:t>
            </a:r>
            <a:r>
              <a:rPr lang="en-US" sz="1600" dirty="0" err="1"/>
              <a:t>Saminathan</a:t>
            </a:r>
            <a:r>
              <a:rPr lang="en-US" sz="1600" dirty="0"/>
              <a:t> S  -  Associate Manager Cloud Engineering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Jeena Pandit  -  Associate Manager Cloud 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Anoop V  -  Associate Manager Cloud 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Pramod Hiremath Shikaripur Prabhushankar  -  Associate Manager Cloud 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 Gerard Innocent, A Irudaya Veni Mary  - Sr Analyst III Cloud Architecture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40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3B0016-D747-C92D-BA9B-7B448F725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1375" y="3090748"/>
            <a:ext cx="4065260" cy="2439076"/>
          </a:xfrm>
        </p:spPr>
        <p:txBody>
          <a:bodyPr anchor="ctr">
            <a:normAutofit/>
          </a:bodyPr>
          <a:lstStyle/>
          <a:p>
            <a:pPr algn="ctr"/>
            <a:r>
              <a:rPr lang="en-IN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4756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DXC">
  <a:themeElements>
    <a:clrScheme name="DXC New Brand Palette">
      <a:dk1>
        <a:srgbClr val="000000"/>
      </a:dk1>
      <a:lt1>
        <a:srgbClr val="FFFFFF"/>
      </a:lt1>
      <a:dk2>
        <a:srgbClr val="D9D9D6"/>
      </a:dk2>
      <a:lt2>
        <a:srgbClr val="FFCD00"/>
      </a:lt2>
      <a:accent1>
        <a:srgbClr val="5F249F"/>
      </a:accent1>
      <a:accent2>
        <a:srgbClr val="00968F"/>
      </a:accent2>
      <a:accent3>
        <a:srgbClr val="00A3E1"/>
      </a:accent3>
      <a:accent4>
        <a:srgbClr val="006975"/>
      </a:accent4>
      <a:accent5>
        <a:srgbClr val="6CC24A"/>
      </a:accent5>
      <a:accent6>
        <a:srgbClr val="ED9B33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spcAft>
            <a:spcPts val="400"/>
          </a:spcAft>
          <a:defRPr sz="2000" dirty="0"/>
        </a:defPPr>
      </a:lstStyle>
    </a:txDef>
  </a:objectDefaults>
  <a:extraClrSchemeLst/>
  <a:custClrLst>
    <a:custClr name="DXC Bright Purple">
      <a:srgbClr val="5F249F"/>
    </a:custClr>
    <a:custClr name="White">
      <a:srgbClr val="FFFFFF"/>
    </a:custClr>
    <a:custClr name="DXC Light Gray">
      <a:srgbClr val="D9D9D6"/>
    </a:custClr>
    <a:custClr name="DXC Medium Gray">
      <a:srgbClr val="969696"/>
    </a:custClr>
    <a:custClr name="DXC Dark Gray">
      <a:srgbClr val="63666A"/>
    </a:custClr>
    <a:custClr name="Black">
      <a:srgbClr val="000000"/>
    </a:custClr>
    <a:custClr name="DXC Bright Teal">
      <a:srgbClr val="00968F"/>
    </a:custClr>
    <a:custClr name="DXC Blue">
      <a:srgbClr val="00A3E1"/>
    </a:custClr>
    <a:custClr name="DXC Dark Teal">
      <a:srgbClr val="006975"/>
    </a:custClr>
    <a:custClr name="DXC Green">
      <a:srgbClr val="6CC24A"/>
    </a:custClr>
    <a:custClr name="DXC Orange">
      <a:srgbClr val="ED9B33"/>
    </a:custClr>
    <a:custClr name="DXC Gold">
      <a:srgbClr val="FFCD00"/>
    </a:custClr>
    <a:custClr name="DXC Dark Purple">
      <a:srgbClr val="330072"/>
    </a:custClr>
    <a:custClr name="DXC Yellow">
      <a:srgbClr val="F9F048"/>
    </a:custClr>
  </a:custClrLst>
  <a:extLst>
    <a:ext uri="{05A4C25C-085E-4340-85A3-A5531E510DB2}">
      <thm15:themeFamily xmlns:thm15="http://schemas.microsoft.com/office/thememl/2012/main" name="Presentation1" id="{57784E27-5123-493C-98F2-A5CEBA513D97}" vid="{C5056A22-379C-47F3-BCAC-3E0380889B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3628</TotalTime>
  <Words>819</Words>
  <Application>Microsoft Office PowerPoint</Application>
  <PresentationFormat>Widescreen</PresentationFormat>
  <Paragraphs>165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Roboto</vt:lpstr>
      <vt:lpstr>DXC</vt:lpstr>
      <vt:lpstr>Packager Shell Object</vt:lpstr>
      <vt:lpstr>FY24 – Final-Year Performance Review</vt:lpstr>
      <vt:lpstr>Accomplishments</vt:lpstr>
      <vt:lpstr>Project Deliverables and Roadmaps</vt:lpstr>
      <vt:lpstr>Key Achievements &amp; Appreciations</vt:lpstr>
      <vt:lpstr>Accounts &amp; Roles</vt:lpstr>
      <vt:lpstr>Accounts &amp; Roles</vt:lpstr>
      <vt:lpstr>Accounts &amp; Roles</vt:lpstr>
      <vt:lpstr>Feedback Requested in Workday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Raja, Ashok Kumar</dc:creator>
  <cp:lastModifiedBy>Sanika, Sivaramakrishna</cp:lastModifiedBy>
  <cp:revision>38</cp:revision>
  <dcterms:created xsi:type="dcterms:W3CDTF">2023-02-27T04:55:58Z</dcterms:created>
  <dcterms:modified xsi:type="dcterms:W3CDTF">2024-05-09T05:00:18Z</dcterms:modified>
</cp:coreProperties>
</file>

<file path=docProps/thumbnail.jpeg>
</file>